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256" r:id="rId2"/>
    <p:sldId id="463" r:id="rId3"/>
    <p:sldId id="521" r:id="rId4"/>
    <p:sldId id="513" r:id="rId5"/>
    <p:sldId id="514" r:id="rId6"/>
    <p:sldId id="512" r:id="rId7"/>
    <p:sldId id="515" r:id="rId8"/>
    <p:sldId id="516" r:id="rId9"/>
    <p:sldId id="517" r:id="rId10"/>
    <p:sldId id="510" r:id="rId11"/>
    <p:sldId id="511" r:id="rId12"/>
    <p:sldId id="477" r:id="rId13"/>
    <p:sldId id="399" r:id="rId14"/>
    <p:sldId id="409" r:id="rId15"/>
    <p:sldId id="481" r:id="rId16"/>
    <p:sldId id="482" r:id="rId17"/>
    <p:sldId id="5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0" d="100"/>
          <a:sy n="70" d="100"/>
        </p:scale>
        <p:origin x="101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soyuztechnologies/UI5MicroExcel/blob/master/Day%2013/Exercise_Create/webapp/manifest.json" TargetMode="External"/><Relationship Id="rId3" Type="http://schemas.openxmlformats.org/officeDocument/2006/relationships/image" Target="../media/image4.png"/><Relationship Id="rId7" Type="http://schemas.openxmlformats.org/officeDocument/2006/relationships/hyperlink" Target="https://github.com/soyuztechnologies/UI5MicroExcel/blob/master/Day%2013/Exercise_Create/webapp/controller/Add.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13/Exercise_Create/webapp/view/Add.view.xml" TargetMode="External"/><Relationship Id="rId5" Type="http://schemas.openxmlformats.org/officeDocument/2006/relationships/hyperlink" Target="https://github.com/soyuztechnologies/UI5MicroExcel/blob/master/Day%2013/Exercise_Create/webapp/controller/View1.controller.js" TargetMode="External"/><Relationship Id="rId4" Type="http://schemas.openxmlformats.org/officeDocument/2006/relationships/hyperlink" Target="https://github.com/soyuztechnologies/UI5MicroExcel/blob/master/Day%2013/Exercise_Create/webapp/view/View1.view.xml" TargetMode="Externa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UI5MicroExcel/blob/master/Day%2013/Exercise_Update_Delete/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UI5MicroExcel/blob/master/Day%2013/Exercise_Update_Delete/webapp/controller/Add.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UI5MicroExcel/blob/master/Day%2013/Exercise_FunctionImport/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UI5MicroExcel/blob/master/Day%2013/Exercise_FunctionImport/webapp/controller/Add.controller.j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with Template in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043882" cy="646331"/>
          </a:xfrm>
          <a:prstGeom prst="rect">
            <a:avLst/>
          </a:prstGeom>
          <a:noFill/>
        </p:spPr>
        <p:txBody>
          <a:bodyPr wrap="square" rtlCol="0">
            <a:spAutoFit/>
          </a:bodyPr>
          <a:lstStyle/>
          <a:p>
            <a:pPr algn="just"/>
            <a:r>
              <a:rPr lang="en-US" dirty="0"/>
              <a:t>Steps to create a project using template in BAS.</a:t>
            </a:r>
          </a:p>
          <a:p>
            <a:pPr algn="just"/>
            <a:r>
              <a:rPr lang="en-US" b="1" dirty="0"/>
              <a:t>Step 1:</a:t>
            </a:r>
            <a:r>
              <a:rPr lang="en-US" dirty="0"/>
              <a:t> Click on the View tab and open the command pallet.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B58FB0A-F62E-45D3-9855-23F9F4B18FFC}"/>
              </a:ext>
            </a:extLst>
          </p:cNvPr>
          <p:cNvPicPr>
            <a:picLocks noChangeAspect="1"/>
          </p:cNvPicPr>
          <p:nvPr/>
        </p:nvPicPr>
        <p:blipFill>
          <a:blip r:embed="rId3"/>
          <a:stretch>
            <a:fillRect/>
          </a:stretch>
        </p:blipFill>
        <p:spPr>
          <a:xfrm>
            <a:off x="6530175" y="806869"/>
            <a:ext cx="5169989" cy="893318"/>
          </a:xfrm>
          <a:prstGeom prst="rect">
            <a:avLst/>
          </a:prstGeom>
        </p:spPr>
      </p:pic>
      <p:sp>
        <p:nvSpPr>
          <p:cNvPr id="5" name="TextBox 4">
            <a:extLst>
              <a:ext uri="{FF2B5EF4-FFF2-40B4-BE49-F238E27FC236}">
                <a16:creationId xmlns:a16="http://schemas.microsoft.com/office/drawing/2014/main" id="{E5232B3D-4EC6-485A-B9BB-94C3D19300BF}"/>
              </a:ext>
            </a:extLst>
          </p:cNvPr>
          <p:cNvSpPr txBox="1"/>
          <p:nvPr/>
        </p:nvSpPr>
        <p:spPr>
          <a:xfrm>
            <a:off x="261764" y="1622426"/>
            <a:ext cx="6043882" cy="646331"/>
          </a:xfrm>
          <a:prstGeom prst="rect">
            <a:avLst/>
          </a:prstGeom>
          <a:noFill/>
        </p:spPr>
        <p:txBody>
          <a:bodyPr wrap="square" rtlCol="0">
            <a:spAutoFit/>
          </a:bodyPr>
          <a:lstStyle/>
          <a:p>
            <a:pPr algn="just"/>
            <a:r>
              <a:rPr lang="en-US" b="1" dirty="0"/>
              <a:t>Step 2:</a:t>
            </a:r>
            <a:r>
              <a:rPr lang="en-US" dirty="0"/>
              <a:t> In command pallet search for </a:t>
            </a:r>
            <a:r>
              <a:rPr lang="en-US" b="1" dirty="0"/>
              <a:t>&gt;Fiori: Open Application Generator</a:t>
            </a:r>
            <a:r>
              <a:rPr lang="en-US" dirty="0"/>
              <a:t> and Select it.</a:t>
            </a:r>
          </a:p>
        </p:txBody>
      </p:sp>
      <p:pic>
        <p:nvPicPr>
          <p:cNvPr id="7" name="Picture 6">
            <a:extLst>
              <a:ext uri="{FF2B5EF4-FFF2-40B4-BE49-F238E27FC236}">
                <a16:creationId xmlns:a16="http://schemas.microsoft.com/office/drawing/2014/main" id="{FAD7FB0C-EBF0-46F3-B951-57D8E2D75B85}"/>
              </a:ext>
            </a:extLst>
          </p:cNvPr>
          <p:cNvPicPr>
            <a:picLocks noChangeAspect="1"/>
          </p:cNvPicPr>
          <p:nvPr/>
        </p:nvPicPr>
        <p:blipFill>
          <a:blip r:embed="rId4"/>
          <a:stretch>
            <a:fillRect/>
          </a:stretch>
        </p:blipFill>
        <p:spPr>
          <a:xfrm>
            <a:off x="6530175" y="1982528"/>
            <a:ext cx="5567202" cy="675264"/>
          </a:xfrm>
          <a:prstGeom prst="rect">
            <a:avLst/>
          </a:prstGeom>
        </p:spPr>
      </p:pic>
      <p:sp>
        <p:nvSpPr>
          <p:cNvPr id="9" name="TextBox 8">
            <a:extLst>
              <a:ext uri="{FF2B5EF4-FFF2-40B4-BE49-F238E27FC236}">
                <a16:creationId xmlns:a16="http://schemas.microsoft.com/office/drawing/2014/main" id="{68E89533-05C3-42E8-8C9E-A64F7D151A1C}"/>
              </a:ext>
            </a:extLst>
          </p:cNvPr>
          <p:cNvSpPr txBox="1"/>
          <p:nvPr/>
        </p:nvSpPr>
        <p:spPr>
          <a:xfrm>
            <a:off x="261763" y="2657792"/>
            <a:ext cx="11296042" cy="646331"/>
          </a:xfrm>
          <a:prstGeom prst="rect">
            <a:avLst/>
          </a:prstGeom>
          <a:noFill/>
        </p:spPr>
        <p:txBody>
          <a:bodyPr wrap="square" rtlCol="0">
            <a:spAutoFit/>
          </a:bodyPr>
          <a:lstStyle/>
          <a:p>
            <a:r>
              <a:rPr lang="en-US" b="1" dirty="0"/>
              <a:t>Step 3:</a:t>
            </a:r>
            <a:r>
              <a:rPr lang="en-US" dirty="0"/>
              <a:t> After Selecting it A new Template wizard will open. In the template wizard select the type of application and floorplan of the application and follow the configuration steps.</a:t>
            </a:r>
          </a:p>
        </p:txBody>
      </p:sp>
      <p:pic>
        <p:nvPicPr>
          <p:cNvPr id="11" name="Picture 10">
            <a:extLst>
              <a:ext uri="{FF2B5EF4-FFF2-40B4-BE49-F238E27FC236}">
                <a16:creationId xmlns:a16="http://schemas.microsoft.com/office/drawing/2014/main" id="{D74E09AF-65D6-4A61-AD7E-47CFA9D50FED}"/>
              </a:ext>
            </a:extLst>
          </p:cNvPr>
          <p:cNvPicPr>
            <a:picLocks noChangeAspect="1"/>
          </p:cNvPicPr>
          <p:nvPr/>
        </p:nvPicPr>
        <p:blipFill>
          <a:blip r:embed="rId5"/>
          <a:stretch>
            <a:fillRect/>
          </a:stretch>
        </p:blipFill>
        <p:spPr>
          <a:xfrm>
            <a:off x="261763" y="3307818"/>
            <a:ext cx="5504472" cy="3196027"/>
          </a:xfrm>
          <a:prstGeom prst="rect">
            <a:avLst/>
          </a:prstGeom>
        </p:spPr>
      </p:pic>
      <p:sp>
        <p:nvSpPr>
          <p:cNvPr id="12" name="TextBox 11">
            <a:extLst>
              <a:ext uri="{FF2B5EF4-FFF2-40B4-BE49-F238E27FC236}">
                <a16:creationId xmlns:a16="http://schemas.microsoft.com/office/drawing/2014/main" id="{33946167-4392-4883-8156-3D81F47FEA66}"/>
              </a:ext>
            </a:extLst>
          </p:cNvPr>
          <p:cNvSpPr txBox="1"/>
          <p:nvPr/>
        </p:nvSpPr>
        <p:spPr>
          <a:xfrm>
            <a:off x="5909784" y="3429000"/>
            <a:ext cx="6020453" cy="923330"/>
          </a:xfrm>
          <a:prstGeom prst="rect">
            <a:avLst/>
          </a:prstGeom>
          <a:noFill/>
        </p:spPr>
        <p:txBody>
          <a:bodyPr wrap="square" rtlCol="0">
            <a:spAutoFit/>
          </a:bodyPr>
          <a:lstStyle/>
          <a:p>
            <a:pPr algn="just"/>
            <a:r>
              <a:rPr lang="en-US" b="1" dirty="0"/>
              <a:t>Step 4:</a:t>
            </a:r>
            <a:r>
              <a:rPr lang="en-US" dirty="0"/>
              <a:t> Configure the Data Source and Service. Add the required Project attributes and Finish then your application will be generated.</a:t>
            </a:r>
          </a:p>
        </p:txBody>
      </p:sp>
      <p:pic>
        <p:nvPicPr>
          <p:cNvPr id="14" name="Picture 13">
            <a:extLst>
              <a:ext uri="{FF2B5EF4-FFF2-40B4-BE49-F238E27FC236}">
                <a16:creationId xmlns:a16="http://schemas.microsoft.com/office/drawing/2014/main" id="{8709D4F8-A42B-46DF-A2CD-8477B4481933}"/>
              </a:ext>
            </a:extLst>
          </p:cNvPr>
          <p:cNvPicPr>
            <a:picLocks noChangeAspect="1"/>
          </p:cNvPicPr>
          <p:nvPr/>
        </p:nvPicPr>
        <p:blipFill>
          <a:blip r:embed="rId6"/>
          <a:stretch>
            <a:fillRect/>
          </a:stretch>
        </p:blipFill>
        <p:spPr>
          <a:xfrm>
            <a:off x="6096000" y="4425505"/>
            <a:ext cx="5604164" cy="1644091"/>
          </a:xfrm>
          <a:prstGeom prst="rect">
            <a:avLst/>
          </a:prstGeom>
        </p:spPr>
      </p:pic>
    </p:spTree>
    <p:extLst>
      <p:ext uri="{BB962C8B-B14F-4D97-AF65-F5344CB8AC3E}">
        <p14:creationId xmlns:p14="http://schemas.microsoft.com/office/powerpoint/2010/main" val="64314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13</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352370" cy="2308324"/>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Implementing Create in the UI</a:t>
            </a:r>
          </a:p>
          <a:p>
            <a:pPr marL="285750" indent="-285750">
              <a:buFont typeface="Arial" panose="020B0604020202020204" pitchFamily="34" charset="0"/>
              <a:buChar char="•"/>
            </a:pPr>
            <a:r>
              <a:rPr lang="it-IT" dirty="0">
                <a:solidFill>
                  <a:srgbClr val="242424"/>
                </a:solidFill>
              </a:rPr>
              <a:t>Implementing Upadte in UI</a:t>
            </a:r>
          </a:p>
          <a:p>
            <a:pPr marL="285750" indent="-285750">
              <a:buFont typeface="Arial" panose="020B0604020202020204" pitchFamily="34" charset="0"/>
              <a:buChar char="•"/>
            </a:pPr>
            <a:r>
              <a:rPr lang="it-IT" dirty="0">
                <a:solidFill>
                  <a:srgbClr val="242424"/>
                </a:solidFill>
              </a:rPr>
              <a:t>Implementing Delete uisng UI</a:t>
            </a:r>
          </a:p>
          <a:p>
            <a:pPr marL="285750" indent="-285750">
              <a:buFont typeface="Arial" panose="020B0604020202020204" pitchFamily="34" charset="0"/>
              <a:buChar char="•"/>
            </a:pPr>
            <a:r>
              <a:rPr lang="it-IT" dirty="0">
                <a:solidFill>
                  <a:srgbClr val="242424"/>
                </a:solidFill>
              </a:rPr>
              <a:t>Calling Function Import form the UI</a:t>
            </a:r>
          </a:p>
          <a:p>
            <a:pPr marL="285750" indent="-285750">
              <a:buFont typeface="Arial" panose="020B0604020202020204" pitchFamily="34" charset="0"/>
              <a:buChar char="•"/>
            </a:pPr>
            <a:r>
              <a:rPr lang="it-IT" dirty="0">
                <a:solidFill>
                  <a:srgbClr val="242424"/>
                </a:solidFill>
              </a:rPr>
              <a:t>Introduction to GitHub</a:t>
            </a:r>
          </a:p>
          <a:p>
            <a:pPr marL="285750" indent="-285750">
              <a:buFont typeface="Arial" panose="020B0604020202020204" pitchFamily="34" charset="0"/>
              <a:buChar char="•"/>
            </a:pPr>
            <a:r>
              <a:rPr lang="it-IT" dirty="0">
                <a:solidFill>
                  <a:srgbClr val="242424"/>
                </a:solidFill>
              </a:rPr>
              <a:t>Creating Fiori App using Template in BAS</a:t>
            </a:r>
          </a:p>
          <a:p>
            <a:pPr marL="285750" indent="-285750">
              <a:buFont typeface="Arial" panose="020B0604020202020204" pitchFamily="34" charset="0"/>
              <a:buChar char="•"/>
            </a:pPr>
            <a:r>
              <a:rPr lang="it-IT" dirty="0">
                <a:solidFill>
                  <a:srgbClr val="242424"/>
                </a:solidFill>
              </a:rPr>
              <a:t>Creating App in VS code uisng Template</a:t>
            </a:r>
          </a:p>
          <a:p>
            <a:pPr marL="285750" indent="-285750">
              <a:buFont typeface="Arial" panose="020B0604020202020204" pitchFamily="34" charset="0"/>
              <a:buChar char="•"/>
            </a:pPr>
            <a:endParaRPr lang="it-IT" dirty="0">
              <a:solidFill>
                <a:srgbClr val="242424"/>
              </a:solidFill>
            </a:endParaRP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8302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 Create using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A6850873-D9C7-4085-911D-C1C135BFBFE1}"/>
              </a:ext>
            </a:extLst>
          </p:cNvPr>
          <p:cNvSpPr txBox="1"/>
          <p:nvPr/>
        </p:nvSpPr>
        <p:spPr>
          <a:xfrm>
            <a:off x="261763" y="779090"/>
            <a:ext cx="11118915" cy="646331"/>
          </a:xfrm>
          <a:prstGeom prst="rect">
            <a:avLst/>
          </a:prstGeom>
          <a:noFill/>
        </p:spPr>
        <p:txBody>
          <a:bodyPr wrap="square" rtlCol="0">
            <a:spAutoFit/>
          </a:bodyPr>
          <a:lstStyle/>
          <a:p>
            <a:r>
              <a:rPr lang="en-US" dirty="0"/>
              <a:t>Now we will implement create operation in the UI. To do that we need to add a new screen in our application. In that screen we will add a simple form to fill the details of the product and a Save button in the footer of that page.</a:t>
            </a:r>
          </a:p>
        </p:txBody>
      </p:sp>
      <p:pic>
        <p:nvPicPr>
          <p:cNvPr id="7" name="Picture 6">
            <a:extLst>
              <a:ext uri="{FF2B5EF4-FFF2-40B4-BE49-F238E27FC236}">
                <a16:creationId xmlns:a16="http://schemas.microsoft.com/office/drawing/2014/main" id="{610B9F53-1913-4E00-923A-93FC37F2B716}"/>
              </a:ext>
            </a:extLst>
          </p:cNvPr>
          <p:cNvPicPr>
            <a:picLocks noChangeAspect="1"/>
          </p:cNvPicPr>
          <p:nvPr/>
        </p:nvPicPr>
        <p:blipFill>
          <a:blip r:embed="rId3"/>
          <a:stretch>
            <a:fillRect/>
          </a:stretch>
        </p:blipFill>
        <p:spPr>
          <a:xfrm>
            <a:off x="5140527" y="3429000"/>
            <a:ext cx="6606891" cy="2396443"/>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7E4247E-85E5-473A-8637-08B08B67B01C}"/>
              </a:ext>
            </a:extLst>
          </p:cNvPr>
          <p:cNvSpPr txBox="1"/>
          <p:nvPr/>
        </p:nvSpPr>
        <p:spPr>
          <a:xfrm>
            <a:off x="261763" y="1425421"/>
            <a:ext cx="6094268" cy="2862322"/>
          </a:xfrm>
          <a:prstGeom prst="rect">
            <a:avLst/>
          </a:prstGeom>
          <a:noFill/>
        </p:spPr>
        <p:txBody>
          <a:bodyPr wrap="square">
            <a:spAutoFit/>
          </a:bodyPr>
          <a:lstStyle/>
          <a:p>
            <a:pPr algn="just"/>
            <a:r>
              <a:rPr lang="en-US" dirty="0"/>
              <a:t>For this have to a new </a:t>
            </a:r>
            <a:r>
              <a:rPr lang="en-US" b="1" dirty="0"/>
              <a:t>Add</a:t>
            </a:r>
            <a:r>
              <a:rPr lang="en-US" dirty="0"/>
              <a:t>  button in the footer of the View1 and on press of that button we will navigate to the new </a:t>
            </a:r>
            <a:r>
              <a:rPr lang="en-US" b="1" dirty="0"/>
              <a:t>Add View.</a:t>
            </a:r>
            <a:endParaRPr lang="en-US" dirty="0"/>
          </a:p>
          <a:p>
            <a:pPr algn="just"/>
            <a:endParaRPr lang="en-US" dirty="0"/>
          </a:p>
          <a:p>
            <a:pPr algn="just"/>
            <a:r>
              <a:rPr lang="en-US" dirty="0"/>
              <a:t>Exercise code/resource:</a:t>
            </a:r>
          </a:p>
          <a:p>
            <a:pPr marL="285750" indent="-285750" algn="just">
              <a:buFontTx/>
              <a:buChar char="-"/>
            </a:pPr>
            <a:r>
              <a:rPr lang="en-US" dirty="0">
                <a:hlinkClick r:id="rId4"/>
              </a:rPr>
              <a:t>View1.view.xml</a:t>
            </a:r>
            <a:endParaRPr lang="en-US" dirty="0"/>
          </a:p>
          <a:p>
            <a:pPr marL="285750" indent="-285750" algn="just">
              <a:buFontTx/>
              <a:buChar char="-"/>
            </a:pPr>
            <a:r>
              <a:rPr lang="en-US" dirty="0">
                <a:hlinkClick r:id="rId5"/>
              </a:rPr>
              <a:t>View1.controller.js</a:t>
            </a:r>
            <a:endParaRPr lang="en-US" dirty="0"/>
          </a:p>
          <a:p>
            <a:pPr marL="285750" indent="-285750" algn="just">
              <a:buFontTx/>
              <a:buChar char="-"/>
            </a:pPr>
            <a:r>
              <a:rPr lang="en-US" dirty="0">
                <a:hlinkClick r:id="rId6"/>
              </a:rPr>
              <a:t>Add.view.xml</a:t>
            </a:r>
            <a:endParaRPr lang="en-US" dirty="0"/>
          </a:p>
          <a:p>
            <a:pPr marL="285750" indent="-285750" algn="just">
              <a:buFontTx/>
              <a:buChar char="-"/>
            </a:pPr>
            <a:r>
              <a:rPr lang="en-US" dirty="0">
                <a:hlinkClick r:id="rId7"/>
              </a:rPr>
              <a:t>Add.controller.js</a:t>
            </a:r>
            <a:endParaRPr lang="en-US" dirty="0"/>
          </a:p>
          <a:p>
            <a:pPr marL="285750" indent="-285750" algn="just">
              <a:buFontTx/>
              <a:buChar char="-"/>
            </a:pPr>
            <a:r>
              <a:rPr lang="en-US" dirty="0">
                <a:hlinkClick r:id="rId8"/>
              </a:rPr>
              <a:t>manifest.json</a:t>
            </a:r>
            <a:endParaRPr lang="en-US" dirty="0"/>
          </a:p>
        </p:txBody>
      </p:sp>
      <p:pic>
        <p:nvPicPr>
          <p:cNvPr id="11" name="Picture 10">
            <a:extLst>
              <a:ext uri="{FF2B5EF4-FFF2-40B4-BE49-F238E27FC236}">
                <a16:creationId xmlns:a16="http://schemas.microsoft.com/office/drawing/2014/main" id="{7F125B0F-681F-4E30-9E72-36DE2D21DC4C}"/>
              </a:ext>
            </a:extLst>
          </p:cNvPr>
          <p:cNvPicPr>
            <a:picLocks noChangeAspect="1"/>
          </p:cNvPicPr>
          <p:nvPr/>
        </p:nvPicPr>
        <p:blipFill>
          <a:blip r:embed="rId9"/>
          <a:stretch>
            <a:fillRect/>
          </a:stretch>
        </p:blipFill>
        <p:spPr>
          <a:xfrm>
            <a:off x="7569183" y="1805398"/>
            <a:ext cx="3045721" cy="14560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8297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9968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16896</TotalTime>
  <Words>1257</Words>
  <Application>Microsoft Office PowerPoint</Application>
  <PresentationFormat>Widescreen</PresentationFormat>
  <Paragraphs>118</Paragraphs>
  <Slides>17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1117</cp:revision>
  <dcterms:created xsi:type="dcterms:W3CDTF">2016-07-10T03:33:26Z</dcterms:created>
  <dcterms:modified xsi:type="dcterms:W3CDTF">2021-12-24T08:08:37Z</dcterms:modified>
</cp:coreProperties>
</file>